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390" r:id="rId2"/>
    <p:sldId id="391" r:id="rId3"/>
    <p:sldId id="392" r:id="rId4"/>
    <p:sldId id="393" r:id="rId5"/>
    <p:sldId id="394" r:id="rId6"/>
    <p:sldId id="395" r:id="rId7"/>
    <p:sldId id="405" r:id="rId8"/>
    <p:sldId id="406" r:id="rId9"/>
    <p:sldId id="407" r:id="rId10"/>
    <p:sldId id="396" r:id="rId11"/>
    <p:sldId id="408" r:id="rId12"/>
    <p:sldId id="409" r:id="rId13"/>
    <p:sldId id="413" r:id="rId14"/>
    <p:sldId id="418" r:id="rId15"/>
    <p:sldId id="414" r:id="rId16"/>
    <p:sldId id="415" r:id="rId17"/>
    <p:sldId id="416" r:id="rId18"/>
    <p:sldId id="417" r:id="rId19"/>
    <p:sldId id="420" r:id="rId20"/>
    <p:sldId id="421" r:id="rId21"/>
    <p:sldId id="422" r:id="rId22"/>
    <p:sldId id="410" r:id="rId23"/>
    <p:sldId id="411" r:id="rId24"/>
    <p:sldId id="419" r:id="rId25"/>
    <p:sldId id="41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4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1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Relationship Id="rId9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21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0E40-552F-4275-8169-AF3D93FD64DF}" type="slidenum">
              <a:rPr lang="en-US"/>
              <a:pPr/>
              <a:t>10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Continuous Random Variables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66850"/>
            <a:ext cx="84518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takes on values in the continuum.</a:t>
            </a:r>
            <a:endParaRPr lang="en-US" sz="2800" i="1" dirty="0"/>
          </a:p>
          <a:p>
            <a:pPr>
              <a:spcBef>
                <a:spcPct val="60000"/>
              </a:spcBef>
            </a:pPr>
            <a:r>
              <a:rPr lang="en-US" sz="2800" i="1" dirty="0"/>
              <a:t>p(X=x)</a:t>
            </a:r>
            <a:r>
              <a:rPr lang="en-US" sz="2800" dirty="0"/>
              <a:t>, or </a:t>
            </a:r>
            <a:r>
              <a:rPr lang="en-US" sz="2800" i="1" dirty="0"/>
              <a:t>p(x)</a:t>
            </a:r>
            <a:r>
              <a:rPr lang="en-US" sz="2800" dirty="0"/>
              <a:t>, is a probability density function.</a:t>
            </a:r>
            <a:br>
              <a:rPr lang="en-US" sz="2800" dirty="0"/>
            </a:br>
            <a:endParaRPr lang="en-US" sz="2800" dirty="0"/>
          </a:p>
          <a:p>
            <a:pPr>
              <a:spcBef>
                <a:spcPct val="60000"/>
              </a:spcBef>
            </a:pPr>
            <a:endParaRPr lang="en-US" sz="2800" dirty="0"/>
          </a:p>
          <a:p>
            <a:endParaRPr lang="en-US" sz="2800" i="1" dirty="0"/>
          </a:p>
          <a:p>
            <a:r>
              <a:rPr lang="en-US" sz="2800" dirty="0"/>
              <a:t>E.g.</a:t>
            </a:r>
          </a:p>
        </p:txBody>
      </p:sp>
      <p:graphicFrame>
        <p:nvGraphicFramePr>
          <p:cNvPr id="1074180" name="Object 4"/>
          <p:cNvGraphicFramePr>
            <a:graphicFrameLocks noChangeAspect="1"/>
          </p:cNvGraphicFramePr>
          <p:nvPr/>
        </p:nvGraphicFramePr>
        <p:xfrm>
          <a:off x="2527300" y="2905125"/>
          <a:ext cx="36195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6" name="Equation" r:id="rId3" imgW="1498320" imgH="482400" progId="Equation.3">
                  <p:embed/>
                </p:oleObj>
              </mc:Choice>
              <mc:Fallback>
                <p:oleObj name="Equation" r:id="rId3" imgW="149832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2905125"/>
                        <a:ext cx="3619500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4181" name="Line 5"/>
          <p:cNvSpPr>
            <a:spLocks noChangeShapeType="1"/>
          </p:cNvSpPr>
          <p:nvPr/>
        </p:nvSpPr>
        <p:spPr bwMode="auto">
          <a:xfrm>
            <a:off x="3228975" y="5956300"/>
            <a:ext cx="4733925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2" name="Line 6"/>
          <p:cNvSpPr>
            <a:spLocks noChangeShapeType="1"/>
          </p:cNvSpPr>
          <p:nvPr/>
        </p:nvSpPr>
        <p:spPr bwMode="auto">
          <a:xfrm flipV="1">
            <a:off x="3228975" y="4146550"/>
            <a:ext cx="0" cy="180975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3" name="Freeform 7"/>
          <p:cNvSpPr>
            <a:spLocks/>
          </p:cNvSpPr>
          <p:nvPr/>
        </p:nvSpPr>
        <p:spPr bwMode="auto">
          <a:xfrm>
            <a:off x="3219450" y="4856163"/>
            <a:ext cx="4310063" cy="893762"/>
          </a:xfrm>
          <a:custGeom>
            <a:avLst/>
            <a:gdLst/>
            <a:ahLst/>
            <a:cxnLst>
              <a:cxn ang="0">
                <a:pos x="0" y="403"/>
              </a:cxn>
              <a:cxn ang="0">
                <a:pos x="320" y="279"/>
              </a:cxn>
              <a:cxn ang="0">
                <a:pos x="712" y="39"/>
              </a:cxn>
              <a:cxn ang="0">
                <a:pos x="1016" y="47"/>
              </a:cxn>
              <a:cxn ang="0">
                <a:pos x="1340" y="271"/>
              </a:cxn>
              <a:cxn ang="0">
                <a:pos x="1828" y="403"/>
              </a:cxn>
            </a:cxnLst>
            <a:rect l="0" t="0" r="r" b="b"/>
            <a:pathLst>
              <a:path w="1828" h="403">
                <a:moveTo>
                  <a:pt x="0" y="403"/>
                </a:moveTo>
                <a:cubicBezTo>
                  <a:pt x="100" y="371"/>
                  <a:pt x="201" y="340"/>
                  <a:pt x="320" y="279"/>
                </a:cubicBezTo>
                <a:cubicBezTo>
                  <a:pt x="439" y="218"/>
                  <a:pt x="596" y="78"/>
                  <a:pt x="712" y="39"/>
                </a:cubicBezTo>
                <a:cubicBezTo>
                  <a:pt x="828" y="0"/>
                  <a:pt x="911" y="8"/>
                  <a:pt x="1016" y="47"/>
                </a:cubicBezTo>
                <a:cubicBezTo>
                  <a:pt x="1121" y="86"/>
                  <a:pt x="1205" y="212"/>
                  <a:pt x="1340" y="271"/>
                </a:cubicBezTo>
                <a:cubicBezTo>
                  <a:pt x="1475" y="330"/>
                  <a:pt x="1747" y="381"/>
                  <a:pt x="1828" y="403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4" name="Freeform 8"/>
          <p:cNvSpPr>
            <a:spLocks/>
          </p:cNvSpPr>
          <p:nvPr/>
        </p:nvSpPr>
        <p:spPr bwMode="auto">
          <a:xfrm>
            <a:off x="3238500" y="4878388"/>
            <a:ext cx="4300538" cy="939800"/>
          </a:xfrm>
          <a:custGeom>
            <a:avLst/>
            <a:gdLst/>
            <a:ahLst/>
            <a:cxnLst>
              <a:cxn ang="0">
                <a:pos x="0" y="479"/>
              </a:cxn>
              <a:cxn ang="0">
                <a:pos x="208" y="343"/>
              </a:cxn>
              <a:cxn ang="0">
                <a:pos x="544" y="111"/>
              </a:cxn>
              <a:cxn ang="0">
                <a:pos x="937" y="413"/>
              </a:cxn>
              <a:cxn ang="0">
                <a:pos x="1696" y="7"/>
              </a:cxn>
              <a:cxn ang="0">
                <a:pos x="2088" y="455"/>
              </a:cxn>
              <a:cxn ang="0">
                <a:pos x="2709" y="592"/>
              </a:cxn>
            </a:cxnLst>
            <a:rect l="0" t="0" r="r" b="b"/>
            <a:pathLst>
              <a:path w="2709" h="592">
                <a:moveTo>
                  <a:pt x="0" y="479"/>
                </a:moveTo>
                <a:cubicBezTo>
                  <a:pt x="35" y="456"/>
                  <a:pt x="117" y="404"/>
                  <a:pt x="208" y="343"/>
                </a:cubicBezTo>
                <a:cubicBezTo>
                  <a:pt x="299" y="282"/>
                  <a:pt x="423" y="99"/>
                  <a:pt x="544" y="111"/>
                </a:cubicBezTo>
                <a:cubicBezTo>
                  <a:pt x="665" y="123"/>
                  <a:pt x="745" y="430"/>
                  <a:pt x="937" y="413"/>
                </a:cubicBezTo>
                <a:cubicBezTo>
                  <a:pt x="1129" y="396"/>
                  <a:pt x="1504" y="0"/>
                  <a:pt x="1696" y="7"/>
                </a:cubicBezTo>
                <a:cubicBezTo>
                  <a:pt x="1888" y="14"/>
                  <a:pt x="1919" y="358"/>
                  <a:pt x="2088" y="455"/>
                </a:cubicBezTo>
                <a:cubicBezTo>
                  <a:pt x="2257" y="552"/>
                  <a:pt x="2580" y="564"/>
                  <a:pt x="2709" y="592"/>
                </a:cubicBezTo>
              </a:path>
            </a:pathLst>
          </a:custGeom>
          <a:noFill/>
          <a:ln w="25400" cap="flat" cmpd="sng">
            <a:solidFill>
              <a:srgbClr val="00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5" name="Text Box 9"/>
          <p:cNvSpPr txBox="1">
            <a:spLocks noChangeArrowheads="1"/>
          </p:cNvSpPr>
          <p:nvPr/>
        </p:nvSpPr>
        <p:spPr bwMode="auto">
          <a:xfrm>
            <a:off x="7527925" y="5934075"/>
            <a:ext cx="3190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/>
              <a:t>x</a:t>
            </a:r>
          </a:p>
        </p:txBody>
      </p:sp>
      <p:sp>
        <p:nvSpPr>
          <p:cNvPr id="1074186" name="Text Box 10"/>
          <p:cNvSpPr txBox="1">
            <a:spLocks noChangeArrowheads="1"/>
          </p:cNvSpPr>
          <p:nvPr/>
        </p:nvSpPr>
        <p:spPr bwMode="auto">
          <a:xfrm>
            <a:off x="2447925" y="4219575"/>
            <a:ext cx="6683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/>
              <a:t>p(x)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0E40-552F-4275-8169-AF3D93FD64DF}" type="slidenum">
              <a:rPr lang="en-US"/>
              <a:pPr/>
              <a:t>11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Continuous Random Variables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unlike </a:t>
            </a:r>
            <a:r>
              <a:rPr lang="en-US" dirty="0" smtClean="0"/>
              <a:t>probabilities and probability mass functions, a probability density function can take on values greater </a:t>
            </a:r>
            <a:r>
              <a:rPr lang="en-US" dirty="0" smtClean="0"/>
              <a:t>than </a:t>
            </a:r>
            <a:r>
              <a:rPr lang="en-US" dirty="0" smtClean="0">
                <a:latin typeface="+mj-lt"/>
              </a:rPr>
              <a:t>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e.g., uniform distribution over the range [0, 0.1]</a:t>
            </a:r>
          </a:p>
          <a:p>
            <a:r>
              <a:rPr lang="en-US" dirty="0" smtClean="0"/>
              <a:t>however, it is the case that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114800" y="2973977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337014" y="2973977"/>
                <a:ext cx="2469972" cy="929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014" y="2973977"/>
                <a:ext cx="2469972" cy="92961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normal or Gaussian distribution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1D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5551" t="1389"/>
          <a:stretch>
            <a:fillRect/>
          </a:stretch>
        </p:blipFill>
        <p:spPr bwMode="auto">
          <a:xfrm>
            <a:off x="1676400" y="2590800"/>
            <a:ext cx="5791200" cy="386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3149600" y="1295400"/>
          <a:ext cx="2844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2" name="Equation" r:id="rId4" imgW="1422360" imgH="495000" progId="Equation.3">
                  <p:embed/>
                </p:oleObj>
              </mc:Choice>
              <mc:Fallback>
                <p:oleObj name="Equation" r:id="rId4" imgW="142236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1295400"/>
                        <a:ext cx="2844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dirty="0" smtClean="0">
                <a:cs typeface="Times New Roman" pitchFamily="18" charset="0"/>
              </a:rPr>
              <a:t>normal, or Gaussian, distribution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     mean</a:t>
            </a:r>
            <a:endParaRPr lang="en-CA" dirty="0" smtClean="0"/>
          </a:p>
          <a:p>
            <a:pPr lvl="1"/>
            <a:r>
              <a:rPr lang="en-CA" dirty="0" smtClean="0"/>
              <a:t>     standard deviation</a:t>
            </a:r>
          </a:p>
          <a:p>
            <a:pPr lvl="1"/>
            <a:r>
              <a:rPr lang="en-CA" dirty="0" smtClean="0"/>
              <a:t>            variance</a:t>
            </a:r>
            <a:endParaRPr lang="en-US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779724" y="1828800"/>
          <a:ext cx="3048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2" name="Equation" r:id="rId3" imgW="152280" imgH="139680" progId="Equation.3">
                  <p:embed/>
                </p:oleObj>
              </mc:Choice>
              <mc:Fallback>
                <p:oleObj name="Equation" r:id="rId3" imgW="15228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724" y="1828800"/>
                        <a:ext cx="304800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787400" y="2111257"/>
          <a:ext cx="889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3" name="Equation" r:id="rId5" imgW="444240" imgH="203040" progId="Equation.3">
                  <p:embed/>
                </p:oleObj>
              </mc:Choice>
              <mc:Fallback>
                <p:oleObj name="Equation" r:id="rId5" imgW="4442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2111257"/>
                        <a:ext cx="8890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 descr="normal1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14400" y="2743200"/>
            <a:ext cx="7315200" cy="3657600"/>
          </a:xfrm>
          <a:prstGeom prst="rect">
            <a:avLst/>
          </a:prstGeom>
        </p:spPr>
      </p:pic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62000" y="137160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4" name="Equation" r:id="rId8" imgW="152280" imgH="164880" progId="Equation.3">
                  <p:embed/>
                </p:oleObj>
              </mc:Choice>
              <mc:Fallback>
                <p:oleObj name="Equation" r:id="rId8" imgW="15228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3048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dirty="0" smtClean="0">
                <a:cs typeface="Times New Roman" pitchFamily="18" charset="0"/>
              </a:rPr>
              <a:t>normal, or Gaussian, distribution</a:t>
            </a:r>
            <a:endParaRPr lang="en-CA" dirty="0" smtClean="0"/>
          </a:p>
          <a:p>
            <a:pPr lvl="1"/>
            <a:r>
              <a:rPr lang="en-CA" dirty="0" smtClean="0"/>
              <a:t>      mean</a:t>
            </a:r>
          </a:p>
          <a:p>
            <a:pPr lvl="1"/>
            <a:r>
              <a:rPr lang="en-CA" dirty="0" smtClean="0"/>
              <a:t>      covariance matrix</a:t>
            </a:r>
            <a:endParaRPr lang="en-US" dirty="0"/>
          </a:p>
        </p:txBody>
      </p:sp>
      <p:pic>
        <p:nvPicPr>
          <p:cNvPr id="12" name="Picture 11" descr="normal2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43251" y="2209800"/>
            <a:ext cx="5257498" cy="3943124"/>
          </a:xfrm>
          <a:prstGeom prst="rect">
            <a:avLst/>
          </a:prstGeom>
        </p:spPr>
      </p:pic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4800600" y="1295400"/>
          <a:ext cx="4089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4" name="Equation" r:id="rId4" imgW="2044440" imgH="469800" progId="Equation.3">
                  <p:embed/>
                </p:oleObj>
              </mc:Choice>
              <mc:Fallback>
                <p:oleObj name="Equation" r:id="rId4" imgW="204444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95400"/>
                        <a:ext cx="40894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787400" y="1782763"/>
          <a:ext cx="279400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5" name="Equation" r:id="rId6" imgW="139680" imgH="152280" progId="Equation.3">
                  <p:embed/>
                </p:oleObj>
              </mc:Choice>
              <mc:Fallback>
                <p:oleObj name="Equation" r:id="rId6" imgW="139680" imgH="1522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1782763"/>
                        <a:ext cx="279400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30" name="Object 6"/>
          <p:cNvGraphicFramePr>
            <a:graphicFrameLocks noChangeAspect="1"/>
          </p:cNvGraphicFramePr>
          <p:nvPr/>
        </p:nvGraphicFramePr>
        <p:xfrm>
          <a:off x="762000" y="137160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6" name="Equation" r:id="rId8" imgW="152280" imgH="164880" progId="Equation.3">
                  <p:embed/>
                </p:oleObj>
              </mc:Choice>
              <mc:Fallback>
                <p:oleObj name="Equation" r:id="rId8" imgW="15228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3048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isotropic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7" name="Picture 6" descr="normal2D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685800"/>
            <a:ext cx="7315200" cy="5486400"/>
          </a:xfrm>
          <a:prstGeom prst="rect">
            <a:avLst/>
          </a:prstGeom>
        </p:spPr>
      </p:pic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2" name="Equation" r:id="rId4" imgW="711000" imgH="457200" progId="Equation.3">
                  <p:embed/>
                </p:oleObj>
              </mc:Choice>
              <mc:Fallback>
                <p:oleObj name="Equation" r:id="rId4" imgW="7110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01950"/>
                        <a:ext cx="1422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6" name="Equation" r:id="rId4" imgW="711000" imgH="457200" progId="Equation.3">
                  <p:embed/>
                </p:oleObj>
              </mc:Choice>
              <mc:Fallback>
                <p:oleObj name="Equation" r:id="rId4" imgW="7110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01950"/>
                        <a:ext cx="1422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ormal2D_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0" name="Equation" r:id="rId4" imgW="711000" imgH="457200" progId="Equation.3">
                  <p:embed/>
                </p:oleObj>
              </mc:Choice>
              <mc:Fallback>
                <p:oleObj name="Equation" r:id="rId4" imgW="7110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01950"/>
                        <a:ext cx="1422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609600" y="2901950"/>
          <a:ext cx="1879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4" name="Equation" r:id="rId4" imgW="939600" imgH="457200" progId="Equation.3">
                  <p:embed/>
                </p:oleObj>
              </mc:Choice>
              <mc:Fallback>
                <p:oleObj name="Equation" r:id="rId4" imgW="9396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901950"/>
                        <a:ext cx="18796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Covariance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covariance matrix is always symmetric and positive semi-definite</a:t>
                </a:r>
              </a:p>
              <a:p>
                <a:r>
                  <a:rPr lang="en-US" dirty="0" smtClean="0"/>
                  <a:t>positive semi-definite: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positive semi-definiteness guarantees that the eigenvalues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 smtClean="0"/>
                  <a:t> are all greater than or equal to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21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375152" y="2438400"/>
                <a:ext cx="269849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800" dirty="0" smtClean="0"/>
                  <a:t> for all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152" y="2438400"/>
                <a:ext cx="2698496" cy="430887"/>
              </a:xfrm>
              <a:prstGeom prst="rect">
                <a:avLst/>
              </a:prstGeom>
              <a:blipFill rotWithShape="0">
                <a:blip r:embed="rId3"/>
                <a:stretch>
                  <a:fillRect t="-25352" b="-47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4258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Probabilistic Robotics?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autonomous mobile robots need to accommodate the uncertainty that exists in the physical world</a:t>
            </a:r>
          </a:p>
          <a:p>
            <a:r>
              <a:rPr lang="en-US" dirty="0" smtClean="0"/>
              <a:t>sources of uncertainty</a:t>
            </a:r>
          </a:p>
          <a:p>
            <a:pPr lvl="1"/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actuation</a:t>
            </a:r>
          </a:p>
          <a:p>
            <a:pPr lvl="1"/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algorithmic</a:t>
            </a:r>
          </a:p>
          <a:p>
            <a:r>
              <a:rPr lang="en-US" dirty="0" smtClean="0"/>
              <a:t>probabilistic robotics attempts to represent uncertainty using the calculus of probability theory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nn-NO" dirty="0"/>
              <a:t>&gt;&gt; [v, d] = eig([1 0; 0 4])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v =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  1     0</a:t>
            </a:r>
          </a:p>
          <a:p>
            <a:pPr marL="0" indent="0">
              <a:buNone/>
            </a:pPr>
            <a:r>
              <a:rPr lang="nn-NO" dirty="0"/>
              <a:t>     0     1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d =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  1     0</a:t>
            </a:r>
          </a:p>
          <a:p>
            <a:pPr marL="0" indent="0">
              <a:buNone/>
            </a:pPr>
            <a:r>
              <a:rPr lang="nn-NO" dirty="0"/>
              <a:t>     0     4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88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nn-NO" dirty="0" smtClean="0"/>
              <a:t>&gt;&gt; </a:t>
            </a:r>
            <a:r>
              <a:rPr lang="nn-NO" dirty="0"/>
              <a:t>[v, d] = eig([2.5 1.5; 1.5 2.5])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v =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-0.7071    0.7071</a:t>
            </a:r>
          </a:p>
          <a:p>
            <a:pPr marL="0" indent="0">
              <a:buNone/>
            </a:pPr>
            <a:r>
              <a:rPr lang="nn-NO" dirty="0"/>
              <a:t>    0.7071    0.7071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d =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  1     0</a:t>
            </a:r>
          </a:p>
          <a:p>
            <a:pPr marL="0" indent="0">
              <a:buNone/>
            </a:pPr>
            <a:r>
              <a:rPr lang="nn-NO" dirty="0"/>
              <a:t>     0     4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73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2C75-5E29-4C8B-9091-0E682C4145D1}" type="slidenum">
              <a:rPr lang="en-US"/>
              <a:pPr/>
              <a:t>22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sz="3200" dirty="0"/>
              <a:t>Joint </a:t>
            </a:r>
            <a:r>
              <a:rPr lang="en-US" sz="3200" dirty="0" smtClean="0"/>
              <a:t>Probability</a:t>
            </a:r>
            <a:endParaRPr lang="en-US" sz="3200" dirty="0"/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93813"/>
            <a:ext cx="8410575" cy="47990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>
                <a:cs typeface="Times New Roman" pitchFamily="18" charset="0"/>
              </a:rPr>
              <a:t>the joint probability distribution of two random variables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X=x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Y=y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800" i="1" dirty="0" smtClean="0"/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/>
              <a:t>	</a:t>
            </a:r>
            <a:r>
              <a:rPr lang="en-US" sz="2800" dirty="0" smtClean="0"/>
              <a:t>describes the probability of the event that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/>
              <a:t> has the value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/>
              <a:t> 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/>
              <a:t> has the value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sz="2800" dirty="0"/>
              <a:t>If X and Y are independent then </a:t>
            </a:r>
            <a:br>
              <a:rPr lang="en-US" sz="2800" dirty="0"/>
            </a:br>
            <a:r>
              <a:rPr lang="en-US" sz="2800" dirty="0"/>
              <a:t>		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= P(x) P(y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0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the joint probability distribution of two random variables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				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i="1" dirty="0" smtClean="0"/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i="1" dirty="0" smtClean="0"/>
              <a:t>	</a:t>
            </a: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/>
              <a:t>example: two fair dice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9/36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1)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5/36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insurance policy deductibles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0300" y="2872740"/>
          <a:ext cx="434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$250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792" y="286512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343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automobile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895600" y="4038600"/>
            <a:ext cx="771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 flipV="1">
            <a:off x="6781800" y="3048000"/>
            <a:ext cx="316992" cy="1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243840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 and Independence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/>
              <a:t>X and Y are said to be independent if</a:t>
            </a:r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cs typeface="Times New Roman" pitchFamily="18" charset="0"/>
              </a:rPr>
              <a:t>for all possible values of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>
                <a:cs typeface="Times New Roman" pitchFamily="18" charset="0"/>
              </a:rPr>
              <a:t>example: two fair dice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(1/2) (1/2)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1)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(1/6) (5/6)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are X and Y independent in the insurance deductible example?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C7BA-7FAB-4172-85BC-9EFAC0328062}" type="slidenum">
              <a:rPr lang="en-US"/>
              <a:pPr/>
              <a:t>3</a:t>
            </a:fld>
            <a:endParaRPr lang="en-US"/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1488" y="1306513"/>
            <a:ext cx="8550275" cy="4799012"/>
          </a:xfrm>
        </p:spPr>
        <p:txBody>
          <a:bodyPr/>
          <a:lstStyle/>
          <a:p>
            <a:pPr marL="609600" indent="-609600">
              <a:buSzTx/>
              <a:buFont typeface="Wingdings" pitchFamily="2" charset="2"/>
              <a:buNone/>
            </a:pPr>
            <a:r>
              <a:rPr lang="en-US" sz="2400" dirty="0"/>
              <a:t>Pr</a:t>
            </a:r>
            <a:r>
              <a:rPr lang="en-US" sz="2400" i="1" dirty="0"/>
              <a:t>(A)</a:t>
            </a:r>
            <a:r>
              <a:rPr lang="en-US" sz="2400" dirty="0"/>
              <a:t> denotes probability that proposition </a:t>
            </a:r>
            <a:r>
              <a:rPr lang="en-US" sz="2400" i="1" dirty="0"/>
              <a:t>A</a:t>
            </a:r>
            <a:r>
              <a:rPr lang="en-US" sz="2400" dirty="0"/>
              <a:t> is true.</a:t>
            </a:r>
          </a:p>
          <a:p>
            <a:pPr marL="609600" indent="-609600">
              <a:buSzTx/>
            </a:pPr>
            <a:endParaRPr lang="en-US" dirty="0"/>
          </a:p>
          <a:p>
            <a:pPr marL="609600" indent="-609600">
              <a:buSzTx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609600" indent="-609600">
              <a:buSzTx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  <a:p>
            <a:pPr marL="609600" indent="-609600">
              <a:buSzTx/>
            </a:pPr>
            <a:r>
              <a:rPr lang="en-US" dirty="0"/>
              <a:t> 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Axioms of Probability Theory</a:t>
            </a:r>
          </a:p>
        </p:txBody>
      </p:sp>
      <p:graphicFrame>
        <p:nvGraphicFramePr>
          <p:cNvPr id="1070084" name="Object 4"/>
          <p:cNvGraphicFramePr>
            <a:graphicFrameLocks noChangeAspect="1"/>
          </p:cNvGraphicFramePr>
          <p:nvPr/>
        </p:nvGraphicFramePr>
        <p:xfrm>
          <a:off x="1447800" y="2209800"/>
          <a:ext cx="244316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6" name="Equation" r:id="rId3" imgW="812520" imgH="203040" progId="Equation.3">
                  <p:embed/>
                </p:oleObj>
              </mc:Choice>
              <mc:Fallback>
                <p:oleObj name="Equation" r:id="rId3" imgW="8125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09800"/>
                        <a:ext cx="2443163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085" name="Object 5"/>
          <p:cNvGraphicFramePr>
            <a:graphicFrameLocks noChangeAspect="1"/>
          </p:cNvGraphicFramePr>
          <p:nvPr/>
        </p:nvGraphicFramePr>
        <p:xfrm>
          <a:off x="1447800" y="3124200"/>
          <a:ext cx="23272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7" name="Equation" r:id="rId5" imgW="774360" imgH="203040" progId="Equation.3">
                  <p:embed/>
                </p:oleObj>
              </mc:Choice>
              <mc:Fallback>
                <p:oleObj name="Equation" r:id="rId5" imgW="7743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124200"/>
                        <a:ext cx="23272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086" name="Object 6"/>
          <p:cNvGraphicFramePr>
            <a:graphicFrameLocks noChangeAspect="1"/>
          </p:cNvGraphicFramePr>
          <p:nvPr/>
        </p:nvGraphicFramePr>
        <p:xfrm>
          <a:off x="1447800" y="3962400"/>
          <a:ext cx="7024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8" name="Equation" r:id="rId7" imgW="2336760" imgH="203040" progId="Equation.3">
                  <p:embed/>
                </p:oleObj>
              </mc:Choice>
              <mc:Fallback>
                <p:oleObj name="Equation" r:id="rId7" imgW="23367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62400"/>
                        <a:ext cx="70246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087" name="Object 7"/>
          <p:cNvGraphicFramePr>
            <a:graphicFrameLocks noChangeAspect="1"/>
          </p:cNvGraphicFramePr>
          <p:nvPr/>
        </p:nvGraphicFramePr>
        <p:xfrm>
          <a:off x="5181600" y="3124993"/>
          <a:ext cx="258286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9" name="Equation" r:id="rId9" imgW="863280" imgH="203040" progId="Equation.3">
                  <p:embed/>
                </p:oleObj>
              </mc:Choice>
              <mc:Fallback>
                <p:oleObj name="Equation" r:id="rId9" imgW="8632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124993"/>
                        <a:ext cx="2582863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D9C8-2D76-4E3B-A3DD-5A339CC378B7}" type="slidenum">
              <a:rPr lang="en-US"/>
              <a:pPr/>
              <a:t>4</a:t>
            </a:fld>
            <a:endParaRPr 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 Closer Look at Axiom 3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2438400"/>
            <a:ext cx="4699000" cy="3340100"/>
            <a:chOff x="784" y="1480"/>
            <a:chExt cx="2960" cy="2104"/>
          </a:xfrm>
          <a:noFill/>
        </p:grpSpPr>
        <p:sp>
          <p:nvSpPr>
            <p:cNvPr id="1071108" name="Rectangle 4"/>
            <p:cNvSpPr>
              <a:spLocks noChangeArrowheads="1"/>
            </p:cNvSpPr>
            <p:nvPr/>
          </p:nvSpPr>
          <p:spPr bwMode="auto">
            <a:xfrm>
              <a:off x="784" y="1480"/>
              <a:ext cx="2960" cy="210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1109" name="Oval 5"/>
            <p:cNvSpPr>
              <a:spLocks noChangeArrowheads="1"/>
            </p:cNvSpPr>
            <p:nvPr/>
          </p:nvSpPr>
          <p:spPr bwMode="auto">
            <a:xfrm>
              <a:off x="1184" y="1912"/>
              <a:ext cx="1224" cy="1224"/>
            </a:xfrm>
            <a:prstGeom prst="ellipse">
              <a:avLst/>
            </a:prstGeom>
            <a:solidFill>
              <a:srgbClr val="0000FF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110" name="Oval 6"/>
            <p:cNvSpPr>
              <a:spLocks noChangeArrowheads="1"/>
            </p:cNvSpPr>
            <p:nvPr/>
          </p:nvSpPr>
          <p:spPr bwMode="auto">
            <a:xfrm>
              <a:off x="2080" y="1912"/>
              <a:ext cx="1224" cy="1224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71111" name="Object 7"/>
            <p:cNvGraphicFramePr>
              <a:graphicFrameLocks noChangeAspect="1"/>
            </p:cNvGraphicFramePr>
            <p:nvPr/>
          </p:nvGraphicFramePr>
          <p:xfrm>
            <a:off x="2020" y="1740"/>
            <a:ext cx="492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52" name="Equation" r:id="rId3" imgW="393480" imgH="164880" progId="Equation.3">
                    <p:embed/>
                  </p:oleObj>
                </mc:Choice>
                <mc:Fallback>
                  <p:oleObj name="Equation" r:id="rId3" imgW="393480" imgH="1648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0" y="1740"/>
                          <a:ext cx="492" cy="2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1112" name="Object 8"/>
            <p:cNvGraphicFramePr>
              <a:graphicFrameLocks noChangeAspect="1"/>
            </p:cNvGraphicFramePr>
            <p:nvPr/>
          </p:nvGraphicFramePr>
          <p:xfrm>
            <a:off x="1339" y="1668"/>
            <a:ext cx="190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53" name="Equation" r:id="rId5" imgW="152280" imgH="164880" progId="Equation.3">
                    <p:embed/>
                  </p:oleObj>
                </mc:Choice>
                <mc:Fallback>
                  <p:oleObj name="Equation" r:id="rId5" imgW="152280" imgH="1648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9" y="1668"/>
                          <a:ext cx="190" cy="2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1113" name="Object 9"/>
            <p:cNvGraphicFramePr>
              <a:graphicFrameLocks noChangeAspect="1"/>
            </p:cNvGraphicFramePr>
            <p:nvPr/>
          </p:nvGraphicFramePr>
          <p:xfrm>
            <a:off x="3011" y="1700"/>
            <a:ext cx="190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54" name="Equation" r:id="rId7" imgW="152280" imgH="164880" progId="Equation.3">
                    <p:embed/>
                  </p:oleObj>
                </mc:Choice>
                <mc:Fallback>
                  <p:oleObj name="Equation" r:id="rId7" imgW="152280" imgH="1648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1" y="1700"/>
                          <a:ext cx="190" cy="2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1114" name="Object 10"/>
            <p:cNvGraphicFramePr>
              <a:graphicFrameLocks noChangeAspect="1"/>
            </p:cNvGraphicFramePr>
            <p:nvPr/>
          </p:nvGraphicFramePr>
          <p:xfrm>
            <a:off x="812" y="1508"/>
            <a:ext cx="412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55" name="Equation" r:id="rId9" imgW="330120" imgH="177480" progId="Equation.3">
                    <p:embed/>
                  </p:oleObj>
                </mc:Choice>
                <mc:Fallback>
                  <p:oleObj name="Equation" r:id="rId9" imgW="330120" imgH="177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2" y="1508"/>
                          <a:ext cx="412" cy="2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71115" name="Object 11"/>
          <p:cNvGraphicFramePr>
            <a:graphicFrameLocks noChangeAspect="1"/>
          </p:cNvGraphicFramePr>
          <p:nvPr/>
        </p:nvGraphicFramePr>
        <p:xfrm>
          <a:off x="841375" y="1387475"/>
          <a:ext cx="7024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6" name="Equation" r:id="rId11" imgW="2336760" imgH="203040" progId="Equation.3">
                  <p:embed/>
                </p:oleObj>
              </mc:Choice>
              <mc:Fallback>
                <p:oleObj name="Equation" r:id="rId11" imgW="23367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387475"/>
                        <a:ext cx="70246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6265-BD1C-4243-AC4B-0685AEE7DB8B}" type="slidenum">
              <a:rPr lang="en-US"/>
              <a:pPr/>
              <a:t>5</a:t>
            </a:fld>
            <a:endParaRPr lang="en-US"/>
          </a:p>
        </p:txBody>
      </p:sp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Using the Axioms</a:t>
            </a:r>
          </a:p>
        </p:txBody>
      </p:sp>
      <p:graphicFrame>
        <p:nvGraphicFramePr>
          <p:cNvPr id="1072131" name="Object 3"/>
          <p:cNvGraphicFramePr>
            <a:graphicFrameLocks noChangeAspect="1"/>
          </p:cNvGraphicFramePr>
          <p:nvPr/>
        </p:nvGraphicFramePr>
        <p:xfrm>
          <a:off x="782638" y="2451100"/>
          <a:ext cx="755808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8" name="Equation" r:id="rId3" imgW="2844720" imgH="888840" progId="Equation.3">
                  <p:embed/>
                </p:oleObj>
              </mc:Choice>
              <mc:Fallback>
                <p:oleObj name="Equation" r:id="rId3" imgW="284472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2451100"/>
                        <a:ext cx="7558087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F59D-869E-40D6-94A6-6578348DADC1}" type="slidenum">
              <a:rPr lang="en-US"/>
              <a:pPr/>
              <a:t>6</a:t>
            </a:fld>
            <a:endParaRPr 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Discrete Random Variables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66850"/>
            <a:ext cx="85280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denotes a random variable.</a:t>
            </a:r>
          </a:p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can take on a countable number of values in {x</a:t>
            </a:r>
            <a:r>
              <a:rPr lang="en-US" sz="2800" baseline="-25000" dirty="0"/>
              <a:t>1</a:t>
            </a:r>
            <a:r>
              <a:rPr lang="en-US" sz="2800" dirty="0"/>
              <a:t>, x</a:t>
            </a:r>
            <a:r>
              <a:rPr lang="en-US" sz="2800" baseline="-25000" dirty="0"/>
              <a:t>2</a:t>
            </a:r>
            <a:r>
              <a:rPr lang="en-US" sz="2800" dirty="0"/>
              <a:t>, …, </a:t>
            </a:r>
            <a:r>
              <a:rPr lang="en-US" sz="2800" dirty="0" err="1"/>
              <a:t>x</a:t>
            </a:r>
            <a:r>
              <a:rPr lang="en-US" sz="2800" baseline="-25000" dirty="0" err="1"/>
              <a:t>n</a:t>
            </a:r>
            <a:r>
              <a:rPr lang="en-US" sz="2800" dirty="0"/>
              <a:t>}.</a:t>
            </a:r>
            <a:endParaRPr lang="en-US" sz="2800" i="1" dirty="0"/>
          </a:p>
          <a:p>
            <a:pPr>
              <a:spcBef>
                <a:spcPct val="60000"/>
              </a:spcBef>
            </a:pPr>
            <a:r>
              <a:rPr lang="en-US" sz="2800" i="1" dirty="0" smtClean="0"/>
              <a:t>P(X=x</a:t>
            </a:r>
            <a:r>
              <a:rPr lang="en-US" sz="2800" baseline="-25000" dirty="0" smtClean="0"/>
              <a:t>i </a:t>
            </a:r>
            <a:r>
              <a:rPr lang="en-US" sz="2800" i="1" dirty="0" smtClean="0"/>
              <a:t>)</a:t>
            </a:r>
            <a:r>
              <a:rPr lang="en-US" sz="2800" dirty="0" smtClean="0"/>
              <a:t>, </a:t>
            </a:r>
            <a:r>
              <a:rPr lang="en-US" sz="2800" dirty="0"/>
              <a:t>or </a:t>
            </a:r>
            <a:r>
              <a:rPr lang="en-US" sz="2800" i="1" dirty="0" smtClean="0"/>
              <a:t>P(x</a:t>
            </a:r>
            <a:r>
              <a:rPr lang="en-US" sz="2800" i="1" baseline="-25000" dirty="0" smtClean="0"/>
              <a:t>i </a:t>
            </a:r>
            <a:r>
              <a:rPr lang="en-US" sz="2800" i="1" dirty="0" smtClean="0"/>
              <a:t>)</a:t>
            </a:r>
            <a:r>
              <a:rPr lang="en-US" sz="2800" dirty="0" smtClean="0"/>
              <a:t>, </a:t>
            </a:r>
            <a:r>
              <a:rPr lang="en-US" sz="2800" dirty="0"/>
              <a:t>is the probability that the random variable </a:t>
            </a:r>
            <a:r>
              <a:rPr lang="en-US" sz="2800" i="1" dirty="0"/>
              <a:t>X</a:t>
            </a:r>
            <a:r>
              <a:rPr lang="en-US" sz="2800" dirty="0"/>
              <a:t> takes on value </a:t>
            </a:r>
            <a:r>
              <a:rPr lang="en-US" sz="2800" i="1" dirty="0"/>
              <a:t>x</a:t>
            </a:r>
            <a:r>
              <a:rPr lang="en-US" sz="2800" baseline="-25000" dirty="0"/>
              <a:t>i</a:t>
            </a:r>
            <a:r>
              <a:rPr lang="en-US" sz="2800" dirty="0"/>
              <a:t>. </a:t>
            </a:r>
          </a:p>
          <a:p>
            <a:pPr>
              <a:spcBef>
                <a:spcPct val="60000"/>
              </a:spcBef>
            </a:pPr>
            <a:r>
              <a:rPr lang="en-US" sz="2800" i="1" dirty="0"/>
              <a:t>P</a:t>
            </a:r>
            <a:r>
              <a:rPr lang="en-US" sz="2800" dirty="0"/>
              <a:t>( </a:t>
            </a:r>
            <a:r>
              <a:rPr lang="en-US" sz="2800" b="1" dirty="0" smtClean="0">
                <a:latin typeface="Times New Roman"/>
                <a:cs typeface="Times New Roman"/>
              </a:rPr>
              <a:t>∙ </a:t>
            </a:r>
            <a:r>
              <a:rPr lang="en-US" sz="2800" dirty="0" smtClean="0"/>
              <a:t>) </a:t>
            </a:r>
            <a:r>
              <a:rPr lang="en-US" sz="2800" dirty="0"/>
              <a:t>is called probability mass function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fair coin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fair dice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9808" y="1524000"/>
            <a:ext cx="43043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X=heads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X=tails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1/2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046" y="2936557"/>
            <a:ext cx="87479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X=3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X=5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X=6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1/6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 of two fair dice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52600" y="1600200"/>
          <a:ext cx="563879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599"/>
                <a:gridCol w="38100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(1,2), (2,3)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(1,3), (2,2), (3,1)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P(X=5)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(1,4), (2,3), (3,2), (4,1)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P(X=6)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(1,5), (2,4), (3,3),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(4,2), (5,1)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P(X=7)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(1,6), (2,5), (3,4), (4,3), (5,2), (6, 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P(X=8)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(2, 6), (3, 5), (4,4), (5,3), (6, 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P(X=9)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(3, 6), (4, 5), (5,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4), (6, 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P(X=10)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(4, 6), (5, 5), (6, 4)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(5, 6), (6, 5)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(6, 6)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plotting the frequency of each possible value yields the </a:t>
            </a:r>
            <a:r>
              <a:rPr lang="en-US" dirty="0" smtClean="0"/>
              <a:t>histogram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219200" y="5105400"/>
            <a:ext cx="6096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4495800"/>
            <a:ext cx="609600" cy="12192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438400" y="3886200"/>
            <a:ext cx="609600" cy="18288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0" y="3276600"/>
            <a:ext cx="609600" cy="24384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57600" y="2667000"/>
            <a:ext cx="609600" cy="3048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267200" y="2057400"/>
            <a:ext cx="609600" cy="3657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76800" y="2667000"/>
            <a:ext cx="609600" cy="3048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86400" y="3276600"/>
            <a:ext cx="609600" cy="24384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96000" y="3886200"/>
            <a:ext cx="609600" cy="18288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05600" y="4495800"/>
            <a:ext cx="609600" cy="12192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315200" y="5105400"/>
            <a:ext cx="6096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219200" y="1981200"/>
            <a:ext cx="0" cy="3733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0" y="4343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3745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2000" y="3135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2000" y="2514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066800" y="51054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66800" y="44958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066800" y="3886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066800" y="32766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066800" y="26670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66800" y="20574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219200" y="5715000"/>
            <a:ext cx="7086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752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23622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3048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3657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4191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4800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5334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5943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6294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7239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7848599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3763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859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717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6600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909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33918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67318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172200" y="5791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1800" y="5791200"/>
            <a:ext cx="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91400" y="5791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243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6200000">
            <a:off x="11668" y="349353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2830</TotalTime>
  <Words>623</Words>
  <Application>Microsoft Office PowerPoint</Application>
  <PresentationFormat>On-screen Show (4:3)</PresentationFormat>
  <Paragraphs>236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Bookman Old Style</vt:lpstr>
      <vt:lpstr>Calibri</vt:lpstr>
      <vt:lpstr>Cambria Math</vt:lpstr>
      <vt:lpstr>Gill Sans MT</vt:lpstr>
      <vt:lpstr>Times New Roman</vt:lpstr>
      <vt:lpstr>Wingdings</vt:lpstr>
      <vt:lpstr>Wingdings 3</vt:lpstr>
      <vt:lpstr>Origin</vt:lpstr>
      <vt:lpstr>Equation</vt:lpstr>
      <vt:lpstr>Probability Review</vt:lpstr>
      <vt:lpstr>Why Probabilistic Robotics?</vt:lpstr>
      <vt:lpstr>Axioms of Probability Theory</vt:lpstr>
      <vt:lpstr>A Closer Look at Axiom 3</vt:lpstr>
      <vt:lpstr>Using the Axioms</vt:lpstr>
      <vt:lpstr>Discrete Random Variables</vt:lpstr>
      <vt:lpstr>Discrete Random Variables</vt:lpstr>
      <vt:lpstr>Discrete Random Variables</vt:lpstr>
      <vt:lpstr>Discrete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Covariance matrices</vt:lpstr>
      <vt:lpstr>PowerPoint Presentation</vt:lpstr>
      <vt:lpstr>PowerPoint Presentation</vt:lpstr>
      <vt:lpstr>Joint Probability</vt:lpstr>
      <vt:lpstr>Joint Probability</vt:lpstr>
      <vt:lpstr>Joint Probability</vt:lpstr>
      <vt:lpstr>Joint Probability and Independence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52</cp:revision>
  <dcterms:created xsi:type="dcterms:W3CDTF">2011-01-07T01:27:12Z</dcterms:created>
  <dcterms:modified xsi:type="dcterms:W3CDTF">2017-02-08T19:12:19Z</dcterms:modified>
</cp:coreProperties>
</file>